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4" r:id="rId6"/>
    <p:sldId id="294" r:id="rId7"/>
    <p:sldId id="295" r:id="rId8"/>
    <p:sldId id="258" r:id="rId9"/>
    <p:sldId id="259" r:id="rId10"/>
    <p:sldId id="260" r:id="rId11"/>
    <p:sldId id="293" r:id="rId12"/>
    <p:sldId id="267" r:id="rId13"/>
    <p:sldId id="292" r:id="rId14"/>
    <p:sldId id="268" r:id="rId15"/>
    <p:sldId id="262" r:id="rId16"/>
    <p:sldId id="263" r:id="rId17"/>
    <p:sldId id="264" r:id="rId18"/>
    <p:sldId id="265" r:id="rId19"/>
    <p:sldId id="266" r:id="rId20"/>
    <p:sldId id="289" r:id="rId21"/>
    <p:sldId id="290" r:id="rId22"/>
    <p:sldId id="285" r:id="rId23"/>
    <p:sldId id="286" r:id="rId24"/>
    <p:sldId id="287" r:id="rId25"/>
    <p:sldId id="261" r:id="rId26"/>
    <p:sldId id="269" r:id="rId27"/>
    <p:sldId id="291" r:id="rId28"/>
    <p:sldId id="288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0" d="100"/>
          <a:sy n="50" d="100"/>
        </p:scale>
        <p:origin x="15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15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64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0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6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0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8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6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6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4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166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8327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4Lus2M9W_U&amp;feature=emb_logo" TargetMode="Externa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Z4Lus2M9W_U?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youtube.com/watch?v=B1UCAGiPhqU&amp;feature=emb_logo" TargetMode="Externa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taardig.com/groenteninfo/berichten/tomaten-over-de-bestuiving-en-vruchtzettin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hyperlink" Target="https://www.groenkennisnet.nl/nl/groenkennisnet/show/Insectenbestuiving-voor-betere-fruitopbrengst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doen.nl/lesmateriaal.php?go_to=21851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7005FA7-0FFE-4730-A2D2-325913D7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97150" y="719091"/>
            <a:ext cx="6516209" cy="1646638"/>
          </a:xfrm>
        </p:spPr>
        <p:txBody>
          <a:bodyPr/>
          <a:lstStyle/>
          <a:p>
            <a:r>
              <a:rPr lang="nl-NL" sz="4400" b="1" dirty="0"/>
              <a:t>Plantenfysiologie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47134"/>
            <a:ext cx="5509432" cy="1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13" y="1013891"/>
            <a:ext cx="8554096" cy="5376546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634292" y="630088"/>
            <a:ext cx="4299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/>
              <a:t>Bestuivingstabel fruitbomen</a:t>
            </a:r>
          </a:p>
        </p:txBody>
      </p:sp>
      <p:sp>
        <p:nvSpPr>
          <p:cNvPr id="5" name="Rechthoek 4"/>
          <p:cNvSpPr/>
          <p:nvPr/>
        </p:nvSpPr>
        <p:spPr>
          <a:xfrm>
            <a:off x="3927229" y="6390437"/>
            <a:ext cx="8628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https://www.fruittrends.nl/zelf-doen/bestuivingstabel-fruitbomen/</a:t>
            </a:r>
          </a:p>
        </p:txBody>
      </p:sp>
    </p:spTree>
    <p:extLst>
      <p:ext uri="{BB962C8B-B14F-4D97-AF65-F5344CB8AC3E}">
        <p14:creationId xmlns:p14="http://schemas.microsoft.com/office/powerpoint/2010/main" val="245896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 elzepro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4" y="-304800"/>
            <a:ext cx="3811587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Oud stamperkatje</a:t>
            </a:r>
            <a:endParaRPr lang="nl-NL" altLang="nl-NL" sz="32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81200" y="38100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meeldraadkatje</a:t>
            </a:r>
            <a:endParaRPr lang="nl-NL" altLang="nl-NL" sz="320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410200" y="2971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stamperkatje</a:t>
            </a:r>
            <a:endParaRPr lang="nl-NL" altLang="nl-NL" sz="32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743200" y="4495801"/>
            <a:ext cx="6705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De els heeft éénslachtige bloemen: vrouwelijke bloemen (stamperkatjes) en mannelijke bloemen (meeldraadkatjes)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11756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 bestu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6" y="1295400"/>
            <a:ext cx="7205663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572000"/>
            <a:ext cx="342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 brengt stuifmeel op rug van het insect</a:t>
            </a:r>
            <a:endParaRPr lang="nl-NL" altLang="nl-NL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934200" y="4572000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 komt op de stempel 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03285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guur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42900"/>
            <a:ext cx="327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7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1 helmhokje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1"/>
            <a:ext cx="80772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1524000" y="381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334000" y="381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600"/>
              <a:t>stuifmeelkorre</a:t>
            </a:r>
            <a:r>
              <a:rPr lang="pt-BR" altLang="nl-NL" sz="2800"/>
              <a:t>l</a:t>
            </a:r>
            <a:endParaRPr lang="nl-NL" altLang="nl-NL" sz="2800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629400" y="26670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wand</a:t>
            </a:r>
            <a:endParaRPr lang="nl-NL" altLang="nl-NL" sz="3200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52600" y="3200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8839200" y="12192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1272" name="Line 24"/>
          <p:cNvSpPr>
            <a:spLocks noChangeShapeType="1"/>
          </p:cNvSpPr>
          <p:nvPr/>
        </p:nvSpPr>
        <p:spPr bwMode="auto">
          <a:xfrm>
            <a:off x="2514600" y="990600"/>
            <a:ext cx="228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3" name="Line 29"/>
          <p:cNvSpPr>
            <a:spLocks noChangeShapeType="1"/>
          </p:cNvSpPr>
          <p:nvPr/>
        </p:nvSpPr>
        <p:spPr bwMode="auto">
          <a:xfrm flipH="1">
            <a:off x="2667000" y="3048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74" name="Text Box 30"/>
          <p:cNvSpPr txBox="1">
            <a:spLocks noChangeArrowheads="1"/>
          </p:cNvSpPr>
          <p:nvPr/>
        </p:nvSpPr>
        <p:spPr bwMode="auto">
          <a:xfrm>
            <a:off x="2063750" y="4652963"/>
            <a:ext cx="8064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/>
              <a:t>Stuifmeelkorrels zijn de spermacellen van een plant.</a:t>
            </a:r>
            <a:br>
              <a:rPr lang="nl-NL" altLang="nl-NL"/>
            </a:br>
            <a:r>
              <a:rPr lang="nl-NL" altLang="nl-NL"/>
              <a:t>Zij ontstaan in de meeldraden d.m.v. reductiedeling</a:t>
            </a:r>
          </a:p>
          <a:p>
            <a:pPr eaLnBrk="1" hangingPunct="1">
              <a:spcBef>
                <a:spcPct val="50000"/>
              </a:spcBef>
            </a:pPr>
            <a:endParaRPr lang="nl-NL" altLang="nl-NL"/>
          </a:p>
          <a:p>
            <a:pPr eaLnBrk="1" hangingPunct="1">
              <a:spcBef>
                <a:spcPct val="50000"/>
              </a:spcBef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21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7" grpId="0" autoUpdateAnimBg="0"/>
      <p:bldP spid="12308" grpId="0" autoUpdateAnimBg="0"/>
      <p:bldP spid="12309" grpId="0" autoUpdateAnimBg="0"/>
      <p:bldP spid="12310" grpId="0" autoUpdateAnimBg="0"/>
      <p:bldP spid="123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2 g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1"/>
            <a:ext cx="4089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0" y="7620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0" y="1371600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0" y="1828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096000" y="2133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helmhokje</a:t>
            </a:r>
            <a:endParaRPr lang="nl-NL" altLang="nl-NL" sz="32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124200" y="2863850"/>
            <a:ext cx="78486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 b="1">
                <a:solidFill>
                  <a:schemeClr val="accent2"/>
                </a:solidFill>
              </a:rPr>
              <a:t>Gras is een windbloeier: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Grote veervormige stempels om stuifmeel op te vangen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Meeldraden hangen buiten de bloem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Geen opvallende kleuren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nl-NL" sz="3200"/>
              <a:t>Licht stuifmeel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4427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iguur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6" y="1514475"/>
            <a:ext cx="7446963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63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89786" y="3028564"/>
            <a:ext cx="43604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https://www.youtube.com/watch?v=Z4Lus2M9W_U&amp;feature=emb_logo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231" y="590470"/>
            <a:ext cx="4531754" cy="593867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13540" y="475637"/>
            <a:ext cx="66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Hulp bij bestuiving</a:t>
            </a:r>
          </a:p>
        </p:txBody>
      </p:sp>
      <p:pic>
        <p:nvPicPr>
          <p:cNvPr id="5" name="Onlinemedia 4" title="Hommel productie - Natupol">
            <a:hlinkClick r:id="" action="ppaction://media"/>
            <a:extLst>
              <a:ext uri="{FF2B5EF4-FFF2-40B4-BE49-F238E27FC236}">
                <a16:creationId xmlns:a16="http://schemas.microsoft.com/office/drawing/2014/main" id="{4EB46C43-3A49-4F58-A03C-657CE0C04C2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27109" y="1899842"/>
            <a:ext cx="6159338" cy="34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708" y="375138"/>
            <a:ext cx="6431016" cy="611473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3354" y="1465385"/>
            <a:ext cx="757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Bestuiving en relatieve vochtigheid</a:t>
            </a:r>
          </a:p>
        </p:txBody>
      </p:sp>
    </p:spTree>
    <p:extLst>
      <p:ext uri="{BB962C8B-B14F-4D97-AF65-F5344CB8AC3E}">
        <p14:creationId xmlns:p14="http://schemas.microsoft.com/office/powerpoint/2010/main" val="201535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C4DA569-BB4B-4269-BC0B-451CF75BE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01" y="0"/>
            <a:ext cx="10305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6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0B70183-A6BB-470A-949C-344E6420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09499" cy="686290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2866" y="1443915"/>
            <a:ext cx="7740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Bloemen</a:t>
            </a:r>
          </a:p>
          <a:p>
            <a:pPr marL="0" indent="0" algn="ctr">
              <a:buNone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Bestuiving</a:t>
            </a:r>
          </a:p>
          <a:p>
            <a:pPr marL="0" indent="0" algn="ctr">
              <a:buNone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Bevruchting</a:t>
            </a:r>
          </a:p>
          <a:p>
            <a:pPr marL="0" indent="0" algn="ctr">
              <a:buNone/>
            </a:pP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Les 2</a:t>
            </a:r>
          </a:p>
        </p:txBody>
      </p:sp>
    </p:spTree>
    <p:extLst>
      <p:ext uri="{BB962C8B-B14F-4D97-AF65-F5344CB8AC3E}">
        <p14:creationId xmlns:p14="http://schemas.microsoft.com/office/powerpoint/2010/main" val="3391346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24736EB-3128-4C84-987F-95CD60E9C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7" y="741645"/>
            <a:ext cx="7818783" cy="520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E3B5666D-ACA8-4BF0-8874-E28B2FB0C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42" y="1413270"/>
            <a:ext cx="9528315" cy="40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9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9 vruchtbegins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8539"/>
            <a:ext cx="70675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52800" y="22098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0" y="5181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467600" y="45720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zaadbeginsel</a:t>
            </a:r>
            <a:endParaRPr lang="nl-NL" altLang="nl-NL" sz="32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610600" y="31242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Eicel met kern</a:t>
            </a:r>
            <a:endParaRPr lang="nl-NL" altLang="nl-NL" sz="3200"/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7924800" y="39624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200" name="Line 13"/>
          <p:cNvSpPr>
            <a:spLocks noChangeShapeType="1"/>
          </p:cNvSpPr>
          <p:nvPr/>
        </p:nvSpPr>
        <p:spPr bwMode="auto">
          <a:xfrm flipV="1">
            <a:off x="3048000" y="38100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1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utoUpdateAnimBg="0"/>
      <p:bldP spid="1024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5 bevruc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-98425"/>
            <a:ext cx="3382963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43200" y="304800"/>
            <a:ext cx="335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stuifmeelkorrel</a:t>
            </a:r>
            <a:endParaRPr lang="nl-NL" altLang="nl-NL" sz="320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14800" y="6858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200400" y="19812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stuifmeelbuis</a:t>
            </a:r>
            <a:endParaRPr lang="nl-NL" altLang="nl-NL" sz="320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0" y="2849564"/>
            <a:ext cx="152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971800" y="4191000"/>
            <a:ext cx="281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zaadbeginsel</a:t>
            </a:r>
            <a:endParaRPr lang="nl-NL" altLang="nl-NL" sz="32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81200" y="4648200"/>
            <a:ext cx="381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Kern van de eicel</a:t>
            </a:r>
            <a:endParaRPr lang="nl-NL" altLang="nl-NL" sz="3200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514600" y="5105400"/>
            <a:ext cx="289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Kern van de stuifmeelkorrel</a:t>
            </a:r>
            <a:endParaRPr lang="nl-NL" altLang="nl-NL" sz="3200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276600" y="6096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5334000" y="5943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4724400" y="54864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35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  <p:bldP spid="16389" grpId="0" autoUpdateAnimBg="0"/>
      <p:bldP spid="16390" grpId="0" autoUpdateAnimBg="0"/>
      <p:bldP spid="16391" grpId="0" autoUpdateAnimBg="0"/>
      <p:bldP spid="16392" grpId="0" autoUpdateAnimBg="0"/>
      <p:bldP spid="16393" grpId="0" autoUpdateAnimBg="0"/>
      <p:bldP spid="1639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43" y="829889"/>
            <a:ext cx="2408129" cy="240812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205503" y="1903148"/>
            <a:ext cx="77989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https://www.plantaardig.com/groenteninfo/berichten/tomaten-over-de-bestuiving-en-vruchtzetting/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618893" y="44891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4"/>
              </a:rPr>
              <a:t>https://www.groenkennisnet.nl/nl/groenkennisnet/show/Insectenbestuiving-voor-betere-fruitopbrengst.htm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82" y="3936023"/>
            <a:ext cx="2609850" cy="17526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427785" y="492369"/>
            <a:ext cx="608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Bronnen voor opdracht</a:t>
            </a:r>
          </a:p>
        </p:txBody>
      </p:sp>
    </p:spTree>
    <p:extLst>
      <p:ext uri="{BB962C8B-B14F-4D97-AF65-F5344CB8AC3E}">
        <p14:creationId xmlns:p14="http://schemas.microsoft.com/office/powerpoint/2010/main" val="1544571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275637E-9202-4770-82DB-E830E7DE3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72" y="1445350"/>
            <a:ext cx="4741793" cy="39673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BC525F6-027E-4126-A80D-79883E590236}"/>
              </a:ext>
            </a:extLst>
          </p:cNvPr>
          <p:cNvSpPr txBox="1"/>
          <p:nvPr/>
        </p:nvSpPr>
        <p:spPr>
          <a:xfrm>
            <a:off x="5350276" y="2061819"/>
            <a:ext cx="5804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OPDRACHTEN: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https://www.biodoen.nl/lesmateriaal.php?go_to=21851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A06CA22-95D1-439B-B9E2-88507A8DBE7F}"/>
              </a:ext>
            </a:extLst>
          </p:cNvPr>
          <p:cNvSpPr txBox="1"/>
          <p:nvPr/>
        </p:nvSpPr>
        <p:spPr>
          <a:xfrm>
            <a:off x="7070035" y="4370143"/>
            <a:ext cx="385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SUCCES!</a:t>
            </a:r>
          </a:p>
        </p:txBody>
      </p:sp>
    </p:spTree>
    <p:extLst>
      <p:ext uri="{BB962C8B-B14F-4D97-AF65-F5344CB8AC3E}">
        <p14:creationId xmlns:p14="http://schemas.microsoft.com/office/powerpoint/2010/main" val="13715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5E8B21D-1D53-437E-B8A3-A68804FAD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31"/>
          <a:stretch/>
        </p:blipFill>
        <p:spPr>
          <a:xfrm>
            <a:off x="886692" y="-27830"/>
            <a:ext cx="7924800" cy="6913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72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A9207351-29A8-43E6-8462-EE2B0FADC4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2964" r="13053" b="2964"/>
          <a:stretch/>
        </p:blipFill>
        <p:spPr>
          <a:xfrm>
            <a:off x="0" y="0"/>
            <a:ext cx="8506691" cy="690297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5E3A7BE-21F7-4783-92CC-D328F6CB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17" y="1606717"/>
            <a:ext cx="3254793" cy="24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7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7 bl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427163"/>
            <a:ext cx="44767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0" y="20574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 dirty="0"/>
              <a:t>kroonblad</a:t>
            </a:r>
            <a:endParaRPr lang="nl-NL" altLang="nl-NL" sz="32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95600" y="2438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helmknop</a:t>
            </a:r>
            <a:endParaRPr lang="nl-NL" altLang="nl-NL" sz="320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76600" y="3138489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helmdraad</a:t>
            </a:r>
            <a:endParaRPr lang="nl-NL" altLang="nl-NL" sz="320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0" y="2849564"/>
            <a:ext cx="2514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meeldraad</a:t>
            </a:r>
            <a:endParaRPr lang="nl-NL" altLang="nl-NL" sz="32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220200" y="19812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stempel</a:t>
            </a:r>
            <a:endParaRPr lang="nl-NL" altLang="nl-NL" sz="320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44000" y="27432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stijl</a:t>
            </a:r>
            <a:endParaRPr lang="nl-NL" altLang="nl-NL" sz="32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0772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vruchtbeginsel</a:t>
            </a:r>
            <a:endParaRPr lang="nl-NL" altLang="nl-NL" sz="320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991600" y="32004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Stamper</a:t>
            </a:r>
            <a:endParaRPr lang="nl-NL" altLang="nl-NL" sz="32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458200" y="52578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bloemsteel</a:t>
            </a:r>
            <a:endParaRPr lang="nl-NL" altLang="nl-NL" sz="32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00400" y="4495800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kelkblad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3756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82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8 bloemgegeslac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4" y="1524000"/>
            <a:ext cx="843438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57400" y="4114801"/>
            <a:ext cx="2667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Tweeslachtig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plant</a:t>
            </a:r>
            <a:endParaRPr lang="nl-NL" altLang="nl-NL" sz="32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3400" y="4191001"/>
            <a:ext cx="3505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Vrouwelijke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 plant</a:t>
            </a:r>
            <a:endParaRPr lang="nl-NL" altLang="nl-NL" sz="320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772400" y="4267200"/>
            <a:ext cx="2209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nl-NL" sz="3200"/>
              <a:t>Mannelijke plant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8345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  <p:bldP spid="92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1"/>
          <p:cNvSpPr txBox="1">
            <a:spLocks noChangeArrowheads="1"/>
          </p:cNvSpPr>
          <p:nvPr/>
        </p:nvSpPr>
        <p:spPr bwMode="auto">
          <a:xfrm>
            <a:off x="2166939" y="785813"/>
            <a:ext cx="750093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nl-NL"/>
              <a:t>Éénhuizig : man en vrouw wonen in één huis</a:t>
            </a:r>
          </a:p>
          <a:p>
            <a:pPr eaLnBrk="1" hangingPunct="1"/>
            <a:r>
              <a:rPr lang="nl-NL" altLang="nl-NL"/>
              <a:t>		Bloemen zijn tweeslachtig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		Bloemen zijn éénslachtig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Tweehuizig man woont in een huis en vrouw woont in een huis</a:t>
            </a:r>
          </a:p>
          <a:p>
            <a:pPr eaLnBrk="1" hangingPunct="1"/>
            <a:r>
              <a:rPr lang="nl-NL" altLang="nl-NL"/>
              <a:t>Bloemen zijn altijd éénslachtig</a:t>
            </a:r>
          </a:p>
          <a:p>
            <a:pPr eaLnBrk="1" hangingPunct="1"/>
            <a:endParaRPr lang="nl-NL" altLang="nl-NL"/>
          </a:p>
          <a:p>
            <a:pPr eaLnBrk="1" hangingPunct="1"/>
            <a:endParaRPr lang="nl-NL" altLang="nl-NL"/>
          </a:p>
        </p:txBody>
      </p:sp>
      <p:pic>
        <p:nvPicPr>
          <p:cNvPr id="7171" name="Picture 2" descr="14 elzeprop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6" y="2200275"/>
            <a:ext cx="10001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07 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1000126"/>
            <a:ext cx="11572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7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uiving en bevruchting | Ecologisch leven en tuinieren begint bij  Stichting Biotuin Tilburg">
            <a:extLst>
              <a:ext uri="{FF2B5EF4-FFF2-40B4-BE49-F238E27FC236}">
                <a16:creationId xmlns:a16="http://schemas.microsoft.com/office/drawing/2014/main" id="{021892B1-31EB-47D6-A4E5-FC121CA02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00"/>
            <a:ext cx="9720000" cy="6852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6455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3 appelbloes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1722438"/>
            <a:ext cx="821055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0" y="11430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zelfbestuiving</a:t>
            </a:r>
            <a:endParaRPr lang="nl-NL" altLang="nl-NL" sz="32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24000" y="9906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zelfbestuiving</a:t>
            </a:r>
            <a:endParaRPr lang="nl-NL" altLang="nl-NL" sz="32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191000" y="10668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nl-NL" sz="3200"/>
              <a:t>kruisbestuiving</a:t>
            </a:r>
            <a:endParaRPr lang="nl-NL" altLang="nl-NL" sz="3200"/>
          </a:p>
        </p:txBody>
      </p:sp>
    </p:spTree>
    <p:extLst>
      <p:ext uri="{BB962C8B-B14F-4D97-AF65-F5344CB8AC3E}">
        <p14:creationId xmlns:p14="http://schemas.microsoft.com/office/powerpoint/2010/main" val="23737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37CF3B-08EA-4C73-8618-5DC54C3E41F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2ac19c3-1cff-4f70-a585-2de21a3866c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93370E-EBBA-4D5B-AE9E-55BB9CF3AA13}"/>
</file>

<file path=customXml/itemProps3.xml><?xml version="1.0" encoding="utf-8"?>
<ds:datastoreItem xmlns:ds="http://schemas.openxmlformats.org/officeDocument/2006/customXml" ds:itemID="{656C3D4D-0C62-4FBF-9DA5-5E3F43138C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Zone leeg sjabloon</Template>
  <TotalTime>295</TotalTime>
  <Words>266</Words>
  <Application>Microsoft Office PowerPoint</Application>
  <PresentationFormat>Breedbeeld</PresentationFormat>
  <Paragraphs>83</Paragraphs>
  <Slides>25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Achtergroen PP van zone</vt:lpstr>
      <vt:lpstr>Plantenfysiologie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Plantenfysiologie</dc:title>
  <dc:creator>Thijs Rutters</dc:creator>
  <cp:lastModifiedBy>Hooft, Verena 't</cp:lastModifiedBy>
  <cp:revision>23</cp:revision>
  <dcterms:created xsi:type="dcterms:W3CDTF">2017-09-26T13:54:22Z</dcterms:created>
  <dcterms:modified xsi:type="dcterms:W3CDTF">2021-11-18T14:58:51Z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